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2FDEB-51C7-4C31-AFB8-D36E5D3457C5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88B8-9713-4015-9B8A-AFFAA71C0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2DB45AAF-EA24-47A4-8DCD-B33CADC06CE7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381000"/>
            <a:ext cx="8105775" cy="1462087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rgbClr val="008000"/>
                </a:solidFill>
              </a:rPr>
              <a:t>Me llamo _________          Clase </a:t>
            </a:r>
            <a:r>
              <a:rPr lang="es-ES_tradnl" sz="3600" dirty="0" smtClean="0">
                <a:solidFill>
                  <a:srgbClr val="008000"/>
                </a:solidFill>
              </a:rPr>
              <a:t>801</a:t>
            </a:r>
            <a:r>
              <a:rPr lang="es-ES_tradnl" sz="3600" dirty="0" smtClean="0">
                <a:solidFill>
                  <a:srgbClr val="008000"/>
                </a:solidFill>
              </a:rPr>
              <a:t/>
            </a:r>
            <a:br>
              <a:rPr lang="es-ES_tradnl" sz="3600" dirty="0" smtClean="0">
                <a:solidFill>
                  <a:srgbClr val="008000"/>
                </a:solidFill>
              </a:rPr>
            </a:br>
            <a:r>
              <a:rPr lang="es-ES_tradnl" sz="3600" dirty="0" smtClean="0">
                <a:solidFill>
                  <a:srgbClr val="008000"/>
                </a:solidFill>
              </a:rPr>
              <a:t>La fecha es el </a:t>
            </a:r>
            <a:r>
              <a:rPr lang="es-ES_tradnl" sz="3600" dirty="0" smtClean="0">
                <a:solidFill>
                  <a:srgbClr val="008000"/>
                </a:solidFill>
              </a:rPr>
              <a:t>13</a:t>
            </a:r>
            <a:r>
              <a:rPr lang="es-ES_tradnl" sz="3600" dirty="0" smtClean="0">
                <a:solidFill>
                  <a:srgbClr val="008000"/>
                </a:solidFill>
              </a:rPr>
              <a:t> </a:t>
            </a:r>
            <a:r>
              <a:rPr lang="es-ES_tradnl" sz="3600" dirty="0" smtClean="0">
                <a:solidFill>
                  <a:srgbClr val="008000"/>
                </a:solidFill>
              </a:rPr>
              <a:t>de </a:t>
            </a:r>
            <a:r>
              <a:rPr lang="es-ES_tradnl" sz="3600" dirty="0" smtClean="0">
                <a:solidFill>
                  <a:srgbClr val="008000"/>
                </a:solidFill>
              </a:rPr>
              <a:t>junio </a:t>
            </a:r>
            <a:r>
              <a:rPr lang="es-ES_tradnl" sz="3600" dirty="0" smtClean="0">
                <a:solidFill>
                  <a:srgbClr val="008000"/>
                </a:solidFill>
              </a:rPr>
              <a:t>del 2017</a:t>
            </a:r>
            <a:endParaRPr lang="es-ES_tradnl" sz="3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220200" cy="48768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Propósito # 85: </a:t>
            </a:r>
            <a:r>
              <a:rPr lang="es-ES_tradnl" sz="3000" dirty="0" smtClean="0"/>
              <a:t>¿Saben </a:t>
            </a:r>
            <a:r>
              <a:rPr lang="es-ES_tradnl" sz="3000" dirty="0" err="1" smtClean="0"/>
              <a:t>uds.</a:t>
            </a:r>
            <a:r>
              <a:rPr lang="es-ES_tradnl" sz="3000" dirty="0" smtClean="0"/>
              <a:t> nadar?</a:t>
            </a:r>
          </a:p>
          <a:p>
            <a:pPr marL="0" indent="0">
              <a:buNone/>
            </a:pPr>
            <a:r>
              <a:rPr lang="es-ES_tradnl" sz="3000" i="1" dirty="0" smtClean="0">
                <a:solidFill>
                  <a:srgbClr val="7030A0"/>
                </a:solidFill>
              </a:rPr>
              <a:t>L.O: to </a:t>
            </a:r>
            <a:r>
              <a:rPr lang="es-ES_tradnl" sz="3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sz="3000" i="1" dirty="0" smtClean="0">
                <a:solidFill>
                  <a:srgbClr val="7030A0"/>
                </a:solidFill>
              </a:rPr>
              <a:t> </a:t>
            </a:r>
            <a:r>
              <a:rPr lang="es-ES_tradnl" sz="3000" i="1" dirty="0" err="1" smtClean="0">
                <a:solidFill>
                  <a:srgbClr val="7030A0"/>
                </a:solidFill>
              </a:rPr>
              <a:t>the</a:t>
            </a:r>
            <a:r>
              <a:rPr lang="es-ES_tradnl" sz="3000" i="1" dirty="0" smtClean="0">
                <a:solidFill>
                  <a:srgbClr val="7030A0"/>
                </a:solidFill>
              </a:rPr>
              <a:t> </a:t>
            </a:r>
            <a:r>
              <a:rPr lang="es-ES_tradnl" sz="3000" i="1" dirty="0" err="1" smtClean="0">
                <a:solidFill>
                  <a:srgbClr val="7030A0"/>
                </a:solidFill>
              </a:rPr>
              <a:t>form</a:t>
            </a:r>
            <a:r>
              <a:rPr lang="es-ES_tradnl" sz="3000" i="1" dirty="0" smtClean="0">
                <a:solidFill>
                  <a:srgbClr val="7030A0"/>
                </a:solidFill>
              </a:rPr>
              <a:t> and use of CONOCER</a:t>
            </a:r>
          </a:p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3000" dirty="0" smtClean="0">
                <a:solidFill>
                  <a:schemeClr val="bg2"/>
                </a:solidFill>
              </a:rPr>
              <a:t> Completa la oración con la forma correcta del verbo Saber.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Lorenzo y Rosa _________ multiplicar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Yo _________ el numero de teléfono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¿___________ el profesor que hay un paseo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¡Tú ___________ bailar muy bien!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accent4"/>
                </a:solidFill>
              </a:rPr>
              <a:t>Sara __________ quien va a ir a la fiesta.</a:t>
            </a:r>
          </a:p>
          <a:p>
            <a:r>
              <a:rPr lang="es-ES_tradnl" sz="3000" dirty="0" smtClean="0">
                <a:solidFill>
                  <a:schemeClr val="accent4"/>
                </a:solidFill>
              </a:rPr>
              <a:t>Repasar la Tarea # 84</a:t>
            </a:r>
          </a:p>
        </p:txBody>
      </p:sp>
    </p:spTree>
    <p:extLst>
      <p:ext uri="{BB962C8B-B14F-4D97-AF65-F5344CB8AC3E}">
        <p14:creationId xmlns:p14="http://schemas.microsoft.com/office/powerpoint/2010/main" val="29780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SABER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7724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SABER </a:t>
            </a:r>
            <a:r>
              <a:rPr lang="en-US" sz="3000" i="1" dirty="0" smtClean="0"/>
              <a:t>(to know)</a:t>
            </a:r>
          </a:p>
          <a:p>
            <a:r>
              <a:rPr lang="en-US" sz="3000" dirty="0" smtClean="0">
                <a:latin typeface="Times New Roman" pitchFamily="18" charset="0"/>
              </a:rPr>
              <a:t>to know a fact, to have information about something</a:t>
            </a:r>
          </a:p>
          <a:p>
            <a:r>
              <a:rPr lang="en-US" sz="3000" dirty="0" smtClean="0">
                <a:latin typeface="Times New Roman" pitchFamily="18" charset="0"/>
              </a:rPr>
              <a:t>Saber + </a:t>
            </a:r>
            <a:r>
              <a:rPr lang="en-US" sz="3000" i="1" dirty="0" smtClean="0">
                <a:latin typeface="Times New Roman" pitchFamily="18" charset="0"/>
              </a:rPr>
              <a:t>infinitive= </a:t>
            </a:r>
            <a:r>
              <a:rPr lang="en-US" sz="3000" dirty="0" smtClean="0">
                <a:latin typeface="Times New Roman" pitchFamily="18" charset="0"/>
              </a:rPr>
              <a:t>to know </a:t>
            </a:r>
            <a:r>
              <a:rPr lang="en-US" sz="3000" u="sng" dirty="0" smtClean="0">
                <a:latin typeface="Times New Roman" pitchFamily="18" charset="0"/>
              </a:rPr>
              <a:t>how</a:t>
            </a:r>
            <a:r>
              <a:rPr lang="en-US" sz="3000" dirty="0" smtClean="0">
                <a:latin typeface="Times New Roman" pitchFamily="18" charset="0"/>
              </a:rPr>
              <a:t> (to do something)</a:t>
            </a:r>
          </a:p>
          <a:p>
            <a:r>
              <a:rPr lang="en-US" sz="3000" dirty="0" smtClean="0">
                <a:latin typeface="Times New Roman" pitchFamily="18" charset="0"/>
              </a:rPr>
              <a:t>Often followed by a </a:t>
            </a:r>
            <a:r>
              <a:rPr lang="en-US" sz="3000" u="sng" dirty="0" smtClean="0">
                <a:latin typeface="Times New Roman" pitchFamily="18" charset="0"/>
              </a:rPr>
              <a:t>question word</a:t>
            </a:r>
          </a:p>
          <a:p>
            <a:r>
              <a:rPr lang="en-US" sz="3000" dirty="0" smtClean="0">
                <a:latin typeface="Times New Roman" pitchFamily="18" charset="0"/>
              </a:rPr>
              <a:t>To know something from memory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</a:rPr>
              <a:t>CONJUGATION:</a:t>
            </a: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Yo</a:t>
            </a:r>
            <a:r>
              <a:rPr lang="en-US" sz="3000" dirty="0" smtClean="0">
                <a:latin typeface="Times New Roman" pitchFamily="18" charset="0"/>
              </a:rPr>
              <a:t>				 </a:t>
            </a:r>
            <a:r>
              <a:rPr lang="en-US" sz="3000" dirty="0" err="1" smtClean="0">
                <a:latin typeface="Times New Roman" pitchFamily="18" charset="0"/>
              </a:rPr>
              <a:t>Nosotros</a:t>
            </a:r>
            <a:endParaRPr lang="en-US" sz="30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Tú</a:t>
            </a:r>
            <a:r>
              <a:rPr lang="en-US" sz="3000" dirty="0" smtClean="0">
                <a:latin typeface="Times New Roman" pitchFamily="18" charset="0"/>
              </a:rPr>
              <a:t>				    </a:t>
            </a:r>
            <a:endParaRPr lang="en-US" sz="3000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Él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</a:t>
            </a:r>
            <a:r>
              <a:rPr lang="en-US" sz="3000" dirty="0" smtClean="0">
                <a:latin typeface="Times New Roman" pitchFamily="18" charset="0"/>
              </a:rPr>
              <a:t>.			 </a:t>
            </a:r>
            <a:r>
              <a:rPr lang="en-US" sz="3000" dirty="0" err="1" smtClean="0">
                <a:latin typeface="Times New Roman" pitchFamily="18" charset="0"/>
              </a:rPr>
              <a:t>Ellos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Uds</a:t>
            </a:r>
            <a:r>
              <a:rPr lang="en-US" sz="3000" dirty="0" smtClean="0">
                <a:latin typeface="Times New Roman" pitchFamily="18" charset="0"/>
              </a:rPr>
              <a:t>.</a:t>
            </a:r>
          </a:p>
          <a:p>
            <a:endParaRPr lang="en-US" sz="3000" dirty="0" smtClean="0">
              <a:latin typeface="Times New Roman" pitchFamily="18" charset="0"/>
            </a:endParaRPr>
          </a:p>
          <a:p>
            <a:endParaRPr lang="en-US" sz="30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57400" y="4712369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sé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57400" y="51816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971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9400" y="4724400"/>
            <a:ext cx="2362200" cy="45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sabemos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43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saben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3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2133600" y="2438400"/>
            <a:ext cx="2133600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</a:t>
            </a:r>
            <a:r>
              <a:rPr lang="en-US" b="1" noProof="1" smtClean="0">
                <a:solidFill>
                  <a:srgbClr val="FF6600"/>
                </a:solidFill>
              </a:rPr>
              <a:t>er</a:t>
            </a:r>
            <a:r>
              <a:rPr lang="en-US" b="1" smtClean="0">
                <a:solidFill>
                  <a:srgbClr val="FF6600"/>
                </a:solidFill>
              </a:rPr>
              <a:t/>
            </a:r>
            <a:br>
              <a:rPr lang="en-US" b="1" smtClean="0">
                <a:solidFill>
                  <a:srgbClr val="FF6600"/>
                </a:solidFill>
              </a:rPr>
            </a:br>
            <a:r>
              <a:rPr lang="en-US" smtClean="0">
                <a:solidFill>
                  <a:srgbClr val="FF6600"/>
                </a:solidFill>
              </a:rPr>
              <a:t> conjugation</a:t>
            </a:r>
            <a:endParaRPr lang="en-US" noProof="1" smtClean="0">
              <a:solidFill>
                <a:srgbClr val="FF6600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09800" y="2535238"/>
            <a:ext cx="2209800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conozco</a:t>
            </a:r>
            <a:endParaRPr lang="en-US" sz="4400" noProof="1">
              <a:latin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477000" y="2598738"/>
            <a:ext cx="281940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emos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 verb </a:t>
            </a:r>
            <a:r>
              <a:rPr lang="en-US" sz="2800" i="1">
                <a:latin typeface="Times New Roman" pitchFamily="18" charset="0"/>
              </a:rPr>
              <a:t>conocer</a:t>
            </a:r>
            <a:r>
              <a:rPr lang="en-US" sz="2800">
                <a:latin typeface="Times New Roman" pitchFamily="18" charset="0"/>
              </a:rPr>
              <a:t> is irregular in its </a:t>
            </a:r>
            <a:r>
              <a:rPr lang="en-US" sz="2800" i="1">
                <a:latin typeface="Times New Roman" pitchFamily="18" charset="0"/>
              </a:rPr>
              <a:t>yo</a:t>
            </a:r>
            <a:r>
              <a:rPr lang="en-US" sz="2800">
                <a:latin typeface="Times New Roman" pitchFamily="18" charset="0"/>
              </a:rPr>
              <a:t> form.</a:t>
            </a:r>
            <a:endParaRPr lang="en-US" sz="2800" noProof="1">
              <a:latin typeface="Times New Roman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1981200" y="3048000"/>
            <a:ext cx="762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-76200" y="2549525"/>
            <a:ext cx="2325688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038600" y="2590800"/>
            <a:ext cx="2481263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  <p:extLst>
      <p:ext uri="{BB962C8B-B14F-4D97-AF65-F5344CB8AC3E}">
        <p14:creationId xmlns:p14="http://schemas.microsoft.com/office/powerpoint/2010/main" val="5965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14400"/>
            <a:ext cx="45958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2590800"/>
            <a:ext cx="51816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400" b="1">
                <a:solidFill>
                  <a:srgbClr val="FF6600"/>
                </a:solidFill>
                <a:latin typeface="Times New Roman" pitchFamily="18" charset="0"/>
              </a:rPr>
              <a:t>Conocer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500">
                <a:latin typeface="Times New Roman" pitchFamily="18" charset="0"/>
              </a:rPr>
              <a:t> to know a person, or to be acquainted or thoroughly familiar with a person or thing</a:t>
            </a:r>
          </a:p>
        </p:txBody>
      </p:sp>
    </p:spTree>
    <p:extLst>
      <p:ext uri="{BB962C8B-B14F-4D97-AF65-F5344CB8AC3E}">
        <p14:creationId xmlns:p14="http://schemas.microsoft.com/office/powerpoint/2010/main" val="24000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t"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Conocer</a:t>
            </a:r>
            <a:r>
              <a:rPr lang="en-US" smtClean="0">
                <a:solidFill>
                  <a:srgbClr val="FF6600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+ </a:t>
            </a:r>
            <a:r>
              <a:rPr lang="en-US" smtClean="0">
                <a:solidFill>
                  <a:srgbClr val="996600"/>
                </a:solidFill>
              </a:rPr>
              <a:t>“A” Personal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52600"/>
            <a:ext cx="7772400" cy="4114800"/>
          </a:xfrm>
        </p:spPr>
        <p:txBody>
          <a:bodyPr>
            <a:normAutofit fontScale="92500"/>
          </a:bodyPr>
          <a:lstStyle/>
          <a:p>
            <a:pPr marL="411163" eaLnBrk="1" hangingPunct="1"/>
            <a:r>
              <a:rPr lang="en-US" sz="3600" smtClean="0"/>
              <a:t>When you know a person, the conjugation of “</a:t>
            </a:r>
            <a:r>
              <a:rPr lang="en-US" sz="3600" b="1" smtClean="0">
                <a:solidFill>
                  <a:srgbClr val="FF6600"/>
                </a:solidFill>
              </a:rPr>
              <a:t>conocer</a:t>
            </a:r>
            <a:r>
              <a:rPr lang="en-US" sz="3600" smtClean="0"/>
              <a:t>” is followed by the letter “</a:t>
            </a:r>
            <a:r>
              <a:rPr lang="en-US" sz="3600" b="1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” (the “a” personal)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i="1" smtClean="0"/>
              <a:t>Ejemplos: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Yo </a:t>
            </a:r>
            <a:r>
              <a:rPr lang="en-US" sz="3600" smtClean="0">
                <a:solidFill>
                  <a:srgbClr val="FF6600"/>
                </a:solidFill>
              </a:rPr>
              <a:t>conozco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Martín.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No </a:t>
            </a:r>
            <a:r>
              <a:rPr lang="en-US" sz="3600" smtClean="0">
                <a:solidFill>
                  <a:srgbClr val="FF6600"/>
                </a:solidFill>
              </a:rPr>
              <a:t>conocemos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Julio.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Jorge no </a:t>
            </a:r>
            <a:r>
              <a:rPr lang="en-US" sz="3600" smtClean="0">
                <a:solidFill>
                  <a:srgbClr val="FF6600"/>
                </a:solidFill>
              </a:rPr>
              <a:t>conoce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Ra</a:t>
            </a:r>
            <a:r>
              <a:rPr lang="en-US" sz="3600" smtClean="0">
                <a:cs typeface="Tahoma" pitchFamily="34" charset="0"/>
              </a:rPr>
              <a:t>ú</a:t>
            </a:r>
            <a:r>
              <a:rPr lang="en-US" sz="3600" smtClean="0"/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25784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371600" y="1295400"/>
            <a:ext cx="7620000" cy="904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Yo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sz="2800">
                <a:latin typeface="Comic Sans MS" pitchFamily="66" charset="0"/>
              </a:rPr>
              <a:t> quién es Enrique Iglesias,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conozco</a:t>
            </a:r>
            <a:r>
              <a:rPr lang="en-US" sz="2800">
                <a:latin typeface="Comic Sans MS" pitchFamily="66" charset="0"/>
              </a:rPr>
              <a:t> al señor Iglesias personalmente.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3200400"/>
            <a:ext cx="7696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sz="2800">
                <a:latin typeface="Comic Sans MS" pitchFamily="66" charset="0"/>
              </a:rPr>
              <a:t> dónde está Madrid,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conocemos</a:t>
            </a:r>
            <a:r>
              <a:rPr lang="en-US" sz="2800">
                <a:latin typeface="Comic Sans MS" pitchFamily="66" charset="0"/>
              </a:rPr>
              <a:t> la ciudad.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28600" y="5029200"/>
            <a:ext cx="8610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Rosa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sz="2800">
                <a:latin typeface="Comic Sans MS" pitchFamily="66" charset="0"/>
              </a:rPr>
              <a:t> que Marc Anthony es famoso,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</a:t>
            </a:r>
            <a:r>
              <a:rPr lang="en-US" sz="2800">
                <a:latin typeface="Comic Sans MS" pitchFamily="66" charset="0"/>
              </a:rPr>
              <a:t> su musica.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La Diferencia Entre </a:t>
            </a:r>
            <a:r>
              <a:rPr lang="en-US" sz="3500" b="1" i="1">
                <a:solidFill>
                  <a:schemeClr val="folHlink"/>
                </a:solidFill>
                <a:latin typeface="Consolas" pitchFamily="49" charset="0"/>
              </a:rPr>
              <a:t>Saber</a:t>
            </a: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 y </a:t>
            </a:r>
            <a:r>
              <a:rPr lang="en-US" sz="3500" b="1" i="1">
                <a:solidFill>
                  <a:srgbClr val="FF6600"/>
                </a:solidFill>
                <a:latin typeface="Consolas" pitchFamily="49" charset="0"/>
              </a:rPr>
              <a:t>Conocer</a:t>
            </a:r>
            <a:endParaRPr lang="en-US" sz="3500" b="1">
              <a:solidFill>
                <a:srgbClr val="FF6600"/>
              </a:solidFill>
              <a:latin typeface="Consolas" pitchFamily="49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14400" y="23622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I know who Enrique Iglesias is, but I don’t know Mr. Iglesias personally.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838200" y="41910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We know where Madrid is, but we aren’t familiar with the city.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62000" y="605155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Rosa knows that Marc Anthony is famous, but she isn’t acquainted with his music.</a:t>
            </a:r>
          </a:p>
        </p:txBody>
      </p:sp>
    </p:spTree>
    <p:extLst>
      <p:ext uri="{BB962C8B-B14F-4D97-AF65-F5344CB8AC3E}">
        <p14:creationId xmlns:p14="http://schemas.microsoft.com/office/powerpoint/2010/main" val="11019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957513"/>
            <a:ext cx="7793037" cy="1462087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hlink"/>
                </a:solidFill>
              </a:rPr>
              <a:t>Tarea</a:t>
            </a:r>
            <a:r>
              <a:rPr lang="en-US" dirty="0" smtClean="0">
                <a:solidFill>
                  <a:schemeClr val="hlink"/>
                </a:solidFill>
              </a:rPr>
              <a:t> # 85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309</a:t>
            </a:r>
          </a:p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309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Saber y </a:t>
            </a:r>
            <a:r>
              <a:rPr lang="en-US" u="sng" dirty="0" err="1" smtClean="0"/>
              <a:t>Conocer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chemeClr val="hlink"/>
                </a:solidFill>
              </a:rPr>
              <a:t>Practica</a:t>
            </a:r>
            <a:endParaRPr lang="en-US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336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          Clase 801 La fecha es el 13 de junio del 2017</vt:lpstr>
      <vt:lpstr>Repaso del verbo SABER</vt:lpstr>
      <vt:lpstr>Conocer  conjugation</vt:lpstr>
      <vt:lpstr>PowerPoint Presentation</vt:lpstr>
      <vt:lpstr>Conocer + “A” Personal</vt:lpstr>
      <vt:lpstr>PowerPoint Presentation</vt:lpstr>
      <vt:lpstr>Tarea # 85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Clase 7 il La fecha es el 11 de febrero del 2013</dc:title>
  <dc:creator>Helen Zumaeta</dc:creator>
  <cp:lastModifiedBy>Helen Zumaeta</cp:lastModifiedBy>
  <cp:revision>9</cp:revision>
  <cp:lastPrinted>2013-04-04T19:07:56Z</cp:lastPrinted>
  <dcterms:created xsi:type="dcterms:W3CDTF">2013-02-08T20:40:52Z</dcterms:created>
  <dcterms:modified xsi:type="dcterms:W3CDTF">2017-06-13T16:46:58Z</dcterms:modified>
</cp:coreProperties>
</file>